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sldIdLst>
    <p:sldId id="256" r:id="rId2"/>
    <p:sldId id="257" r:id="rId3"/>
    <p:sldId id="267" r:id="rId4"/>
    <p:sldId id="268" r:id="rId5"/>
    <p:sldId id="260" r:id="rId6"/>
    <p:sldId id="263" r:id="rId7"/>
    <p:sldId id="264" r:id="rId8"/>
    <p:sldId id="265" r:id="rId9"/>
    <p:sldId id="266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>
        <p:scale>
          <a:sx n="127" d="100"/>
          <a:sy n="127" d="100"/>
        </p:scale>
        <p:origin x="53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57C3F-0FB2-4B2E-BA6A-FEEEFF1AF7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57400" y="685801"/>
            <a:ext cx="8115300" cy="3046228"/>
          </a:xfrm>
        </p:spPr>
        <p:txBody>
          <a:bodyPr anchor="b">
            <a:normAutofit/>
          </a:bodyPr>
          <a:lstStyle>
            <a:lvl1pPr algn="ctr">
              <a:defRPr sz="36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83AE9-1CC1-4572-A6E5-E97F80E476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4114800"/>
            <a:ext cx="8115300" cy="2057400"/>
          </a:xfrm>
        </p:spPr>
        <p:txBody>
          <a:bodyPr/>
          <a:lstStyle>
            <a:lvl1pPr marL="0" indent="0" algn="ctr">
              <a:buNone/>
              <a:defRPr sz="24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04DE7C-68AB-403D-B9D8-7398C292C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A57E-7C1A-457B-A4CD-5DCEB057B502}" type="datetime1">
              <a:rPr lang="en-US" smtClean="0"/>
              <a:t>8/13/20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03E50-6613-4D86-AA22-43B14E727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69AB5-A56D-471F-9236-EFA981E2E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135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2744C-12E6-455B-B646-2EA92DE0E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D71C4D-C062-4EEE-9A9A-31ADCC5C8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4DC97-C26E-407A-9E29-68C52D547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89749-A4CD-447F-8298-2B7988C91CEA}" type="datetime1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9353-B771-47FF-975E-72337414E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A858-B8B2-4364-A7D0-B2E8FAE0A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121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A6BABE-D80C-4F54-A03C-E1F9EBCA8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85191-EF5B-48BE-AB5D-B7BA4C3D09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A387A-1231-4FE3-8574-D4331A343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0444D3-C0BA-4587-A56C-581AB9F841BE}" type="datetime1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21559-4901-4AD3-ABE7-DF0235457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F6C18E-B751-4E7B-9CD8-1BF44DAB8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31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B412-EBAB-4569-B3D9-6B346BF83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</p:spPr>
        <p:txBody>
          <a:bodyPr>
            <a:normAutofit/>
          </a:bodyPr>
          <a:lstStyle>
            <a:lvl1pPr algn="l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C8AE-B0F4-404F-BCAD-A14C18E50D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A9CAD-DAFB-4DE3-9C41-7FD03EA8D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AF2CE-4F37-411C-A3EE-BBBE223265BF}" type="datetime1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E3137-8136-46C5-AC2F-49E5F55E4C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AB6EF-A0B1-4706-AE44-253A6B182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31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02F68-BF19-468D-B422-54B6D189F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77407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CBF7D7-84D4-4A39-B44E-9B029EEB1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641624"/>
            <a:ext cx="10515600" cy="1448026"/>
          </a:xfrm>
        </p:spPr>
        <p:txBody>
          <a:bodyPr/>
          <a:lstStyle>
            <a:lvl1pPr marL="0" indent="0" algn="ctr">
              <a:buNone/>
              <a:defRPr sz="2400" i="1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29709-D243-41E8-89FA-62FA7AEB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6083D4-708C-4BB5-B4FD-30CE9FA12FD5}" type="datetime1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B99C0-DC2A-4133-A10D-D43A1E05B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22EFD-A17E-47F5-8AC9-EFD6D813D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527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C668D-BFBE-4765-A294-8303931B5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071" y="566278"/>
            <a:ext cx="9512429" cy="965458"/>
          </a:xfrm>
        </p:spPr>
        <p:txBody>
          <a:bodyPr/>
          <a:lstStyle>
            <a:lvl1pPr algn="ctr">
              <a:defRPr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3C212-F55F-4D0D-BFA7-F00A33CAA1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09758" y="2057400"/>
            <a:ext cx="5031521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54BDD7-2575-4E82-887D-DCAF9EB15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5408" y="2057401"/>
            <a:ext cx="5016834" cy="41195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AECC8-3C3A-4A5D-AB7A-1F99E5023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239B2-65BC-4C2A-A62B-3EABFE9590E4}" type="datetime1">
              <a:rPr lang="en-US" smtClean="0"/>
              <a:t>8/13/20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47609B-ACA4-4323-9340-C7DB166D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09EA3-C5C7-4AC6-956A-DB9A3B4F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8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0CDE0-7431-4F05-AA47-F10EB46C9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276552" cy="1149350"/>
          </a:xfrm>
        </p:spPr>
        <p:txBody>
          <a:bodyPr>
            <a:normAutofit/>
          </a:bodyPr>
          <a:lstStyle>
            <a:lvl1pPr algn="ctr">
              <a:defRPr sz="3200" cap="all" spc="3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9FFA7-D3EA-4CB8-A471-94235AD62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60D2-88E8-43C8-92D1-67AB23BBE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C768F6-20A1-47A1-90FE-903135EEF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D555EC1-268F-4324-A003-3608AA0D84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55C8E4-FCB8-4E06-9C43-0ACD949A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05F5A-E4A3-476F-A89E-C2B73F2431E4}" type="datetime1">
              <a:rPr lang="en-US" smtClean="0"/>
              <a:t>8/13/20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01C005-C973-4D82-942A-334F1D431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FB6186-6570-4DE8-8603-70B0A51DF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744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5ADD3-88C8-4B01-8CC6-808C0E416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634E6A-1390-4101-B78E-759231340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761515-4A26-4F31-9F61-5A10B1FABBFC}" type="datetime1">
              <a:rPr lang="en-US" smtClean="0"/>
              <a:t>8/13/20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C7B90-4C99-4653-872A-3572A02DA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03516-4D31-49D2-9488-33C734A7A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827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0D8488-CF25-431B-A87A-AAF141BD0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75DC65-7D1F-4BAB-9695-F7E734143E14}" type="datetime1">
              <a:rPr lang="en-US" smtClean="0"/>
              <a:t>8/13/20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2F58E5-C92D-4C64-B867-0576B1EAD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16797-ABEC-4FE0-AFDE-36107B967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66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8F2B0-990D-418E-9D10-2464E9866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1131-AFFD-4339-9F30-D408B5105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C47F4-7968-4698-8BD3-A583099FA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12BC6F-3996-4B2B-B8F2-DD3A82CC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24077-BD55-4036-8E92-6558FDF3B653}" type="datetime1">
              <a:rPr lang="en-US" smtClean="0"/>
              <a:t>8/13/20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832E66-581A-4CF2-A40A-4E24FAAC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3B1C89-C625-4618-81A2-FB34E4DA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686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1486F-443A-4F2D-AB1F-8B1F4C4DE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A21213-E7FB-406A-B8CD-735AAC7AD0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41A03-500E-49F7-8D99-A1EAFE4D3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1523D-69E9-4EAE-A610-B3A237B75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25F2-7107-4609-BCC2-77C63064A5E8}" type="datetime1">
              <a:rPr lang="en-US" smtClean="0"/>
              <a:t>8/13/20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DB852F-4134-4AB5-BA87-483B1E1AD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4C5CB-918E-4A09-8222-D36E37B63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28480-1C08-4458-AD97-0283E6FFD0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66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AA0686-7BAC-45C0-BA30-0D0CBCE5C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4869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202DE-82CD-407D-8C68-174B0CBB57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599" y="2254103"/>
            <a:ext cx="9486901" cy="3918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4AC9D-6E1B-46D3-959F-A068A1EDBD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9800022" y="3223751"/>
            <a:ext cx="4114801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D3FE42E8-8B57-452D-A122-4DCE9AC771EF}" type="datetime1">
              <a:rPr lang="en-US" smtClean="0"/>
              <a:t>8/13/20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C0015-9EFB-40F8-BC00-AC2483D6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708136" y="3223750"/>
            <a:ext cx="4114800" cy="4105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300" baseline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72C732-0E3E-49E0-A72E-D4C08CB445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6340" y="6356350"/>
            <a:ext cx="8718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spc="30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fld id="{F8E28480-1C08-4458-AD97-0283E6FFD0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294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9" r:id="rId6"/>
    <p:sldLayoutId id="2147483694" r:id="rId7"/>
    <p:sldLayoutId id="2147483695" r:id="rId8"/>
    <p:sldLayoutId id="2147483696" r:id="rId9"/>
    <p:sldLayoutId id="2147483698" r:id="rId10"/>
    <p:sldLayoutId id="214748369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7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j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7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E433CB3-EAB2-4842-A1DD-7BC051B55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50B651-8FC4-4CBB-B305-10F12511D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73" b="7727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8643F1B-9BA3-4FE1-A4CC-1CDC3B47E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19945"/>
            <a:ext cx="12192000" cy="3138055"/>
          </a:xfrm>
          <a:prstGeom prst="rect">
            <a:avLst/>
          </a:prstGeom>
          <a:gradFill>
            <a:gsLst>
              <a:gs pos="47000">
                <a:srgbClr val="000000">
                  <a:alpha val="29000"/>
                </a:srgbClr>
              </a:gs>
              <a:gs pos="0">
                <a:schemeClr val="tx1">
                  <a:alpha val="0"/>
                </a:scheme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2">
            <a:extLst>
              <a:ext uri="{FF2B5EF4-FFF2-40B4-BE49-F238E27FC236}">
                <a16:creationId xmlns:a16="http://schemas.microsoft.com/office/drawing/2014/main" id="{F776B0B4-EBCF-4292-BACF-A789A13BB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685800 w 12192000"/>
              <a:gd name="connsiteY0" fmla="*/ 685800 h 6858000"/>
              <a:gd name="connsiteX1" fmla="*/ 685800 w 12192000"/>
              <a:gd name="connsiteY1" fmla="*/ 6172200 h 6858000"/>
              <a:gd name="connsiteX2" fmla="*/ 11506200 w 12192000"/>
              <a:gd name="connsiteY2" fmla="*/ 6172200 h 6858000"/>
              <a:gd name="connsiteX3" fmla="*/ 11506200 w 12192000"/>
              <a:gd name="connsiteY3" fmla="*/ 68580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685800" y="685800"/>
                </a:moveTo>
                <a:lnTo>
                  <a:pt x="685800" y="6172200"/>
                </a:lnTo>
                <a:lnTo>
                  <a:pt x="11506200" y="6172200"/>
                </a:lnTo>
                <a:lnTo>
                  <a:pt x="11506200" y="68580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25F7C6-817C-7A4A-9CCB-3D306A87B7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4114799"/>
            <a:ext cx="9486900" cy="1125111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DDS analytics</a:t>
            </a:r>
            <a:br>
              <a:rPr lang="en-US" sz="3200" dirty="0">
                <a:solidFill>
                  <a:srgbClr val="FFFFFF"/>
                </a:solidFill>
              </a:rPr>
            </a:br>
            <a:r>
              <a:rPr lang="en-US" sz="3200" dirty="0" err="1">
                <a:solidFill>
                  <a:srgbClr val="FFFFFF"/>
                </a:solidFill>
              </a:rPr>
              <a:t>Emplopyee</a:t>
            </a:r>
            <a:r>
              <a:rPr lang="en-US" sz="3200" dirty="0">
                <a:solidFill>
                  <a:srgbClr val="FFFFFF"/>
                </a:solidFill>
              </a:rPr>
              <a:t> attrition study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F4C75E-E366-3742-BB0D-3038F35CA8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7400" y="5239911"/>
            <a:ext cx="8115300" cy="676796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By Samuel O. Onalaja</a:t>
            </a:r>
          </a:p>
        </p:txBody>
      </p:sp>
    </p:spTree>
    <p:extLst>
      <p:ext uri="{BB962C8B-B14F-4D97-AF65-F5344CB8AC3E}">
        <p14:creationId xmlns:p14="http://schemas.microsoft.com/office/powerpoint/2010/main" val="461698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F9146B-4CCD-4CDB-AB9C-458005307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F8DA3CF-9D4B-403A-9AD4-BB177DAB6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45F77C-4984-A041-8F9E-E52AC6476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1010097"/>
            <a:ext cx="9486901" cy="423287"/>
          </a:xfrm>
        </p:spPr>
        <p:txBody>
          <a:bodyPr anchor="b">
            <a:normAutofit/>
          </a:bodyPr>
          <a:lstStyle/>
          <a:p>
            <a:pPr algn="ctr"/>
            <a:r>
              <a:rPr lang="en-US" sz="1800" dirty="0"/>
              <a:t>Predicting the Attrition 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4AF33-F398-6240-97B5-81CB2420A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10140"/>
            <a:ext cx="9919252" cy="413676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With K set at 19 and choosing my 3 top variables.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My KNN shows;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Accuracy : 0.8448          </a:t>
            </a:r>
          </a:p>
          <a:p>
            <a:r>
              <a:rPr lang="en-US" dirty="0"/>
              <a:t>Sensitivity : 0.8471          </a:t>
            </a:r>
          </a:p>
          <a:p>
            <a:r>
              <a:rPr lang="en-US" dirty="0"/>
              <a:t>Specificity : 0.7500          </a:t>
            </a:r>
          </a:p>
          <a:p>
            <a:r>
              <a:rPr lang="en-US" dirty="0"/>
              <a:t>Pos </a:t>
            </a:r>
            <a:r>
              <a:rPr lang="en-US" dirty="0" err="1"/>
              <a:t>Pred</a:t>
            </a:r>
            <a:r>
              <a:rPr lang="en-US" dirty="0"/>
              <a:t> Value : 0.9931          </a:t>
            </a:r>
          </a:p>
          <a:p>
            <a:pPr marL="0" indent="0">
              <a:buNone/>
            </a:pPr>
            <a:r>
              <a:rPr lang="en-US" dirty="0"/>
              <a:t>                                          </a:t>
            </a:r>
          </a:p>
          <a:p>
            <a:pPr marL="0" indent="0">
              <a:buNone/>
            </a:pPr>
            <a:r>
              <a:rPr lang="en-US" dirty="0"/>
              <a:t>      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428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EFF9146B-4CCD-4CDB-AB9C-458005307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BF8DA3CF-9D4B-403A-9AD4-BB177DAB6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22DB40-F3D1-854D-8404-0BAE25FD0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1010097"/>
            <a:ext cx="9486901" cy="1010088"/>
          </a:xfrm>
        </p:spPr>
        <p:txBody>
          <a:bodyPr anchor="b">
            <a:normAutofit/>
          </a:bodyPr>
          <a:lstStyle/>
          <a:p>
            <a:pPr algn="ctr"/>
            <a:r>
              <a:rPr lang="en-US" sz="1800" dirty="0"/>
              <a:t>Summary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EE87AB34-8F84-CA42-BE22-B5E08FC018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06257"/>
            <a:ext cx="9486901" cy="35406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purpose of this project is to explore what variables are good predictors for attrition rates in Fortune 1000 companies and also we will create a model that will predict if an employee will leave their company voluntarily or not. </a:t>
            </a:r>
            <a:r>
              <a:rPr lang="en-US" dirty="0" err="1"/>
              <a:t>furtthermore</a:t>
            </a:r>
            <a:r>
              <a:rPr lang="en-US" dirty="0"/>
              <a:t>, we will look at other trends associated with specific jobs and attrition rates.</a:t>
            </a:r>
          </a:p>
          <a:p>
            <a:pPr marL="0" indent="0">
              <a:buNone/>
            </a:pPr>
            <a:r>
              <a:rPr lang="en-US" dirty="0"/>
              <a:t>Finally we will make prediction for attrition and salary based on a set on competition datasets provided.</a:t>
            </a:r>
          </a:p>
        </p:txBody>
      </p:sp>
    </p:spTree>
    <p:extLst>
      <p:ext uri="{BB962C8B-B14F-4D97-AF65-F5344CB8AC3E}">
        <p14:creationId xmlns:p14="http://schemas.microsoft.com/office/powerpoint/2010/main" val="41117657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EFF9146B-4CCD-4CDB-AB9C-458005307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F8DA3CF-9D4B-403A-9AD4-BB177DAB6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E5A2C2-5D1D-5040-9321-A32B7294E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549" y="835025"/>
            <a:ext cx="9486901" cy="510728"/>
          </a:xfrm>
        </p:spPr>
        <p:txBody>
          <a:bodyPr anchor="b">
            <a:normAutofit/>
          </a:bodyPr>
          <a:lstStyle/>
          <a:p>
            <a:pPr algn="ctr"/>
            <a:r>
              <a:rPr lang="en-US" sz="1800" dirty="0"/>
              <a:t>Job role trend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6D7CB15-835C-654B-BA2C-1906502A6C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7971" y="1520825"/>
            <a:ext cx="9486900" cy="454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30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F9146B-4CCD-4CDB-AB9C-458005307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F8DA3CF-9D4B-403A-9AD4-BB177DAB6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F28D17-3795-9949-BFAF-C58A6D51E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1010097"/>
            <a:ext cx="9486901" cy="275006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3F9355-C752-9847-A4C6-8470AFEE41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3254" y="850064"/>
            <a:ext cx="3258236" cy="245536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C50FBF-ABB9-6C45-A67E-59E203090D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254" y="3630134"/>
            <a:ext cx="3155305" cy="23778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6110CC-1D59-A94B-AD3A-81144E7317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4994" y="807735"/>
            <a:ext cx="3478377" cy="26212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43CB91-5B2D-EE43-BA23-A2FC5C85C6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4994" y="3630134"/>
            <a:ext cx="3620530" cy="245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979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9485AE2-6BE9-4DCA-A6C4-83F4EEFCCC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BA7CAF-5EE9-4EEE-9E12-B2CECCB94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C199F73-795E-469A-AF4B-13FA2C7AB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799" y="684431"/>
            <a:ext cx="10820401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2F3F48-9D26-DD4D-A3F9-36FCE3DE0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9348" y="1083365"/>
            <a:ext cx="8115300" cy="5565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1800" kern="1200" cap="all" spc="300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ADDRESSING MISSING VALUES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DC823F-ED02-6945-BACC-6CFDFFF27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323" y="1754231"/>
            <a:ext cx="4356100" cy="40005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2AB256-2866-A54C-9794-4495BEA20B4D}"/>
              </a:ext>
            </a:extLst>
          </p:cNvPr>
          <p:cNvSpPr txBox="1"/>
          <p:nvPr/>
        </p:nvSpPr>
        <p:spPr>
          <a:xfrm>
            <a:off x="5706317" y="2324388"/>
            <a:ext cx="55749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addressed the missing value and according to the plot</a:t>
            </a:r>
          </a:p>
          <a:p>
            <a:r>
              <a:rPr lang="en-US" dirty="0"/>
              <a:t>We can see, there is no missing value.</a:t>
            </a:r>
          </a:p>
          <a:p>
            <a:endParaRPr lang="en-US" dirty="0"/>
          </a:p>
          <a:p>
            <a:pPr marL="342900" indent="-342900">
              <a:buAutoNum type="arabicPlain" startAt="870"/>
            </a:pPr>
            <a:r>
              <a:rPr lang="en-US" dirty="0"/>
              <a:t>observations with complete information </a:t>
            </a:r>
          </a:p>
          <a:p>
            <a:r>
              <a:rPr lang="en-US" dirty="0"/>
              <a:t>0 observations have a NA in IBU</a:t>
            </a:r>
          </a:p>
          <a:p>
            <a:r>
              <a:rPr lang="en-US" dirty="0"/>
              <a:t>32 variables (Columns)</a:t>
            </a:r>
          </a:p>
        </p:txBody>
      </p:sp>
    </p:spTree>
    <p:extLst>
      <p:ext uri="{BB962C8B-B14F-4D97-AF65-F5344CB8AC3E}">
        <p14:creationId xmlns:p14="http://schemas.microsoft.com/office/powerpoint/2010/main" val="3921787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F9146B-4CCD-4CDB-AB9C-458005307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F8DA3CF-9D4B-403A-9AD4-BB177DAB6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4DD3F1-14B9-CF47-9811-391AFCB9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2549" y="852551"/>
            <a:ext cx="9486901" cy="565388"/>
          </a:xfrm>
        </p:spPr>
        <p:txBody>
          <a:bodyPr anchor="b">
            <a:normAutofit/>
          </a:bodyPr>
          <a:lstStyle/>
          <a:p>
            <a:pPr algn="ctr"/>
            <a:r>
              <a:rPr lang="en-US" sz="1800" dirty="0"/>
              <a:t>Highly correlated variables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E6165B-3D87-8843-97D0-20553DB900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6835" y="1791258"/>
            <a:ext cx="5546035" cy="42141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0D2CB3-9EE0-3746-B2F4-F0F5192AA1DD}"/>
              </a:ext>
            </a:extLst>
          </p:cNvPr>
          <p:cNvSpPr txBox="1"/>
          <p:nvPr/>
        </p:nvSpPr>
        <p:spPr>
          <a:xfrm>
            <a:off x="6581239" y="2345635"/>
            <a:ext cx="457555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Total Working Years vs Monthly Income:  78%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Years at Company vs Years in Current Role %78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Years at Company vs Years with Current Manager 77%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Years at Company vs Total Working Years 64%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Years at Company vs Years Since Last Promotion 64%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Years with Current Manager v Years in Current Role 71%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 vs </a:t>
            </a:r>
            <a:r>
              <a:rPr lang="en-US" dirty="0" err="1"/>
              <a:t>Tota</a:t>
            </a:r>
            <a:r>
              <a:rPr lang="en-US" dirty="0"/>
              <a:t> Working Years 65%</a:t>
            </a:r>
          </a:p>
        </p:txBody>
      </p:sp>
    </p:spTree>
    <p:extLst>
      <p:ext uri="{BB962C8B-B14F-4D97-AF65-F5344CB8AC3E}">
        <p14:creationId xmlns:p14="http://schemas.microsoft.com/office/powerpoint/2010/main" val="3929208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FF9146B-4CCD-4CDB-AB9C-458005307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1FEFA6-7D4F-4746-AE64-D4D52FE7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F8DA3CF-9D4B-403A-9AD4-BB177DAB6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5486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8BF292-908C-DD4C-8730-544A041D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2390" y="942934"/>
            <a:ext cx="9486901" cy="648585"/>
          </a:xfrm>
        </p:spPr>
        <p:txBody>
          <a:bodyPr anchor="b">
            <a:normAutofit/>
          </a:bodyPr>
          <a:lstStyle/>
          <a:p>
            <a:pPr algn="ctr"/>
            <a:r>
              <a:rPr lang="en-US" sz="1800" dirty="0"/>
              <a:t>Comparison of Attrition to categorical variables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B68A65-3D89-EB42-B033-9CCFF0CC59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2878" y="2067340"/>
            <a:ext cx="5126227" cy="38172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30AC9C2-D28E-8947-B2E9-2B864EC850CC}"/>
              </a:ext>
            </a:extLst>
          </p:cNvPr>
          <p:cNvSpPr txBox="1"/>
          <p:nvPr/>
        </p:nvSpPr>
        <p:spPr>
          <a:xfrm>
            <a:off x="6742991" y="2404531"/>
            <a:ext cx="438883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Numerical </a:t>
            </a:r>
            <a:r>
              <a:rPr lang="en-US" u="sng" dirty="0" err="1"/>
              <a:t>variabes</a:t>
            </a:r>
            <a:r>
              <a:rPr lang="en-US" u="sng" dirty="0"/>
              <a:t> vs Attrition</a:t>
            </a:r>
          </a:p>
          <a:p>
            <a:endParaRPr lang="en-US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Data is colored by Attrition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Wherever density plot shows peaks in separate areas indicates important variable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If density plot shows peaks in the same area then not an important variable</a:t>
            </a:r>
          </a:p>
        </p:txBody>
      </p:sp>
    </p:spTree>
    <p:extLst>
      <p:ext uri="{BB962C8B-B14F-4D97-AF65-F5344CB8AC3E}">
        <p14:creationId xmlns:p14="http://schemas.microsoft.com/office/powerpoint/2010/main" val="2474173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01F5-1701-3F4A-9BEA-60F981C34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2817" y="420130"/>
            <a:ext cx="9486900" cy="549876"/>
          </a:xfrm>
        </p:spPr>
        <p:txBody>
          <a:bodyPr>
            <a:normAutofit/>
          </a:bodyPr>
          <a:lstStyle/>
          <a:p>
            <a:r>
              <a:rPr lang="en-US" sz="1800" dirty="0"/>
              <a:t>Comparison of Attrition to categorical variables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7CF8CE0-1A56-9642-933A-0733D28546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5416" y="1421027"/>
            <a:ext cx="6166022" cy="50168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94A5A0-F2D2-DC44-B5C4-0830A56085BE}"/>
              </a:ext>
            </a:extLst>
          </p:cNvPr>
          <p:cNvSpPr txBox="1"/>
          <p:nvPr/>
        </p:nvSpPr>
        <p:spPr>
          <a:xfrm>
            <a:off x="7117493" y="1581665"/>
            <a:ext cx="43372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Bar chart with percentages instead of totals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Colored by Attrition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bar chart shows a large difference within the levels/categories of the y variable then it is identified as an important variable to include in the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If bar chart shows a small or zero difference within the levels/categories of the y variable then it is not an important variable to include in the model</a:t>
            </a:r>
          </a:p>
        </p:txBody>
      </p:sp>
    </p:spTree>
    <p:extLst>
      <p:ext uri="{BB962C8B-B14F-4D97-AF65-F5344CB8AC3E}">
        <p14:creationId xmlns:p14="http://schemas.microsoft.com/office/powerpoint/2010/main" val="2959588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72080753"/>
      </p:ext>
    </p:extLst>
  </p:cSld>
  <p:clrMapOvr>
    <a:masterClrMapping/>
  </p:clrMapOvr>
</p:sld>
</file>

<file path=ppt/theme/theme1.xml><?xml version="1.0" encoding="utf-8"?>
<a:theme xmlns:a="http://schemas.openxmlformats.org/drawingml/2006/main" name="ClassicFrameVTI">
  <a:themeElements>
    <a:clrScheme name="AnalogousFromLightSeedLeftStep">
      <a:dk1>
        <a:srgbClr val="000000"/>
      </a:dk1>
      <a:lt1>
        <a:srgbClr val="FFFFFF"/>
      </a:lt1>
      <a:dk2>
        <a:srgbClr val="243741"/>
      </a:dk2>
      <a:lt2>
        <a:srgbClr val="E4E8E2"/>
      </a:lt2>
      <a:accent1>
        <a:srgbClr val="C07CE0"/>
      </a:accent1>
      <a:accent2>
        <a:srgbClr val="7F5FDA"/>
      </a:accent2>
      <a:accent3>
        <a:srgbClr val="7C8BE0"/>
      </a:accent3>
      <a:accent4>
        <a:srgbClr val="5FA5DA"/>
      </a:accent4>
      <a:accent5>
        <a:srgbClr val="5AB0B1"/>
      </a:accent5>
      <a:accent6>
        <a:srgbClr val="4FB68D"/>
      </a:accent6>
      <a:hlink>
        <a:srgbClr val="688E56"/>
      </a:hlink>
      <a:folHlink>
        <a:srgbClr val="7F7F7F"/>
      </a:folHlink>
    </a:clrScheme>
    <a:fontScheme name="Goudy and Gill Sans">
      <a:majorFont>
        <a:latin typeface="Goudy Old Style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FrameVTI" id="{4FA2A165-EC65-4FB0-B019-8C8876A1D8E3}" vid="{9D78F1F1-8226-42FD-A1A3-975EDF6D60F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357</Words>
  <Application>Microsoft Macintosh PowerPoint</Application>
  <PresentationFormat>Widescreen</PresentationFormat>
  <Paragraphs>45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Gill Sans MT</vt:lpstr>
      <vt:lpstr>Goudy Old Style</vt:lpstr>
      <vt:lpstr>ClassicFrameVTI</vt:lpstr>
      <vt:lpstr>DDS analytics Emplopyee attrition study</vt:lpstr>
      <vt:lpstr>Summary</vt:lpstr>
      <vt:lpstr>Job role trend</vt:lpstr>
      <vt:lpstr> </vt:lpstr>
      <vt:lpstr>ADDRESSING MISSING VALUES</vt:lpstr>
      <vt:lpstr>Highly correlated variables</vt:lpstr>
      <vt:lpstr>Comparison of Attrition to categorical variables </vt:lpstr>
      <vt:lpstr>Comparison of Attrition to categorical variables </vt:lpstr>
      <vt:lpstr>PowerPoint Presentation</vt:lpstr>
      <vt:lpstr>Predicting the Attrition Rate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DDS analytics Emplopyee attrition study</dc:title>
  <dc:creator>Onalaja, Samuel</dc:creator>
  <cp:lastModifiedBy>Onalaja, Samuel</cp:lastModifiedBy>
  <cp:revision>1</cp:revision>
  <dcterms:created xsi:type="dcterms:W3CDTF">2020-08-14T04:15:43Z</dcterms:created>
  <dcterms:modified xsi:type="dcterms:W3CDTF">2020-08-14T04:20:23Z</dcterms:modified>
</cp:coreProperties>
</file>

<file path=docProps/thumbnail.jpeg>
</file>